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0" r:id="rId4"/>
    <p:sldId id="259" r:id="rId5"/>
    <p:sldId id="349" r:id="rId6"/>
    <p:sldId id="429" r:id="rId7"/>
    <p:sldId id="412" r:id="rId8"/>
    <p:sldId id="432" r:id="rId9"/>
    <p:sldId id="403" r:id="rId10"/>
    <p:sldId id="411" r:id="rId11"/>
    <p:sldId id="434" r:id="rId12"/>
    <p:sldId id="415" r:id="rId13"/>
    <p:sldId id="416" r:id="rId14"/>
    <p:sldId id="417" r:id="rId15"/>
    <p:sldId id="421" r:id="rId16"/>
    <p:sldId id="431" r:id="rId17"/>
    <p:sldId id="406" r:id="rId18"/>
    <p:sldId id="414" r:id="rId19"/>
    <p:sldId id="430" r:id="rId20"/>
    <p:sldId id="410" r:id="rId21"/>
    <p:sldId id="422" r:id="rId22"/>
    <p:sldId id="42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99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785" autoAdjust="0"/>
    <p:restoredTop sz="94650" autoAdjust="0"/>
  </p:normalViewPr>
  <p:slideViewPr>
    <p:cSldViewPr>
      <p:cViewPr>
        <p:scale>
          <a:sx n="80" d="100"/>
          <a:sy n="80" d="100"/>
        </p:scale>
        <p:origin x="-715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C6A041-D17D-4948-B281-2810D308D9D6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6F10FA-4EF9-49A1-B09A-1C85EF91F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8C69FF-1AA9-46F6-83B2-CB36925FCD92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6B4F8D-19A8-4D1A-A160-9D5C77391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3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C23732C-FED2-4440-B66D-CFE478CF7DB7}" type="slidenum">
              <a:rPr lang="en-US" sz="1200">
                <a:latin typeface="+mn-lt"/>
              </a:rPr>
              <a:pPr algn="r">
                <a:defRPr/>
              </a:pPr>
              <a:t>19</a:t>
            </a:fld>
            <a:endParaRPr lang="en-US" sz="1200">
              <a:latin typeface="+mn-lt"/>
            </a:endParaRPr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EE0389-6075-49D3-89C6-338906EE4DB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7938"/>
            <a:ext cx="9140825" cy="6850062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136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36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CF085-9BB5-41F2-AA28-23C39DDCA160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172200"/>
            <a:ext cx="4800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254750"/>
            <a:ext cx="76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ACBAF-55A1-4DFE-B856-3BAF1B405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EE1A-378A-4CF1-931C-87FF444DFCF7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887A-70D1-4B0B-87DA-DC0FC0484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 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6478-0B9A-454F-97C9-DDE5C77FAFD5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248400"/>
            <a:ext cx="34290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 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1BEA-670A-43EE-99E6-118BA8188454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39D1-3F10-4EA7-9417-F1FCCCA5C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F79B-A188-4B5C-B26C-DFDA51F4602D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FD17-2B83-4A49-AF6C-7D4C2CB1C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F2AF4-7B0D-4BA0-9832-0D556D5BCEA6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1A5D-EF54-4B2D-85BD-FBF3555A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BE6E-CD73-460E-873B-316D98D1BD94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B841-BBD6-43A0-B2BA-D3ED213E6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E3391-7178-47CC-AB59-FBDD70D91FA6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352D-2D99-4279-A790-0B5780EE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E2F8-AFF1-429A-B8C9-F1D1F3BB9187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3B75-7664-418A-8495-A836DF85F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FA7FB-6DC5-49BF-9074-B87A414D998D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6B88-7D68-45A1-8B8F-E0EB49891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5CBD6-FD5B-40DE-9A63-FEE9BC5F122D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E436-C991-4598-82A2-D7FCD2284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ea typeface="Tahoma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ea typeface="Tahoma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ea typeface="Tahoma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ea typeface="Tahoma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FAFA-369E-47FC-8576-DC91F0405E7E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05800" y="6248400"/>
            <a:ext cx="381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AF4B-2394-46FE-839A-6A0DE03E3F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56388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EACD-3FB1-49C6-80BD-DCD374253DB1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BEDCC-E434-47C7-9ED6-C3F4B9925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4CD8-6B68-47F7-AD44-E67AFE605311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B305-7227-4846-9539-5B61CB306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F60DC-239F-459F-817E-2102A96D7109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/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A0B5-8179-4127-B87B-83B552C73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ea typeface="Tahoma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ea typeface="Tahoma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Tahoma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ea typeface="Tahoma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ea typeface="Tahoma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ea typeface="Tahoma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ea typeface="Tahoma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Tahoma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ea typeface="Tahoma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9E44-C3C2-44EE-B9E7-95A8CC832479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20A42-AF64-4152-B33E-0D99B78F7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 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69CF-E690-48D9-AAB4-72C7B38627B5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712D-9F4F-4BDA-A053-F07EBD671B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68D0-21A1-4C46-A763-4BC6D6340D97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500C0-24CF-4C0D-A1B4-3122FB939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 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328D2-13A5-46BE-9C87-E91A7836ABCC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C3D9-1B0C-4F6E-ACE1-37898FF2C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337D-36D6-4E06-960D-70BC62F32871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6EBD-B711-4DFD-92F8-8CE2132AF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</a:t>
            </a:r>
          </a:p>
          <a:p>
            <a:pPr>
              <a:defRPr/>
            </a:pPr>
            <a:r>
              <a:rPr lang="en-US"/>
              <a:t> 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0553-EC31-43B6-8F35-0EDB541A5EE8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D1787-42A0-4682-B999-06D3EABA4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 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B403-5DCB-41B8-8F30-63B8FA7504A1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00DD-13A7-4D50-ADB7-76357BFF7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Center for Landscape &amp; Urban Horticulture 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6912172E-9AB5-4116-8D99-3D1D2AC0CEE4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686800" y="6248400"/>
            <a:ext cx="46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885649-3F2C-4860-8831-F3E83E0E8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6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26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26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26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1126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  <p:sp>
          <p:nvSpPr>
            <p:cNvPr id="1126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6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126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Center for Landscape &amp; Urban Horticulture</a:t>
            </a:r>
          </a:p>
          <a:p>
            <a:pPr>
              <a:defRPr/>
            </a:pPr>
            <a:r>
              <a:rPr lang="en-US"/>
              <a:t>University of California Cooperative Extension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339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B2CD8F83-A68C-4053-87F6-2D70A626F643}" type="datetime1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72200"/>
            <a:ext cx="586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CC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rgbClr val="FFCC00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Landscape Irrigation Management &amp; Water Conservation Workshop</a:t>
            </a:r>
          </a:p>
          <a:p>
            <a:pPr>
              <a:defRPr/>
            </a:pPr>
            <a:r>
              <a:rPr lang="en-US"/>
              <a:t>U.C. Cooperative Extension Center For Landscape &amp; Urban Horticulture      </a:t>
            </a:r>
          </a:p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rgbClr val="B2B2B2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4C754912-4554-4936-91F6-C7051F762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7047" name="Picture 7" descr="ANR_logo_1_162x2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" y="57912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ampions-socceracademy.com/uploads/kids-playing-soccer.jpg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www.google.com/imgres?imgurl=http://www.worldofstock.com/slides/PRE6773.jpg&amp;imgrefurl=http://www.worldofstock.com/closeups/PRE6773.php&amp;usg=__y44sLPPHaz5tGdItwiUrFlgOx0w=&amp;h=338&amp;w=500&amp;sz=52&amp;hl=en&amp;start=8&amp;itbs=1&amp;tbnid=i_r6odTD73JL6M:&amp;tbnh=88&amp;tbnw=130&amp;prev=/images?q=playing+soccer&amp;hl=en&amp;sa=G&amp;gbv=2&amp;tbs=isch:1" TargetMode="Externa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shaw@ucdavis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nnis.pittenger@ucr.edu" TargetMode="External"/><Relationship Id="rId4" Type="http://schemas.openxmlformats.org/officeDocument/2006/relationships/hyperlink" Target="http://www.ucanr.org.plantfacto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14800" y="6248400"/>
            <a:ext cx="4800600" cy="476250"/>
          </a:xfrm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6096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/>
              <a:t>Estimating Water Needs of Urban Landscapes</a:t>
            </a:r>
          </a:p>
        </p:txBody>
      </p:sp>
      <p:sp>
        <p:nvSpPr>
          <p:cNvPr id="27651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3200400"/>
            <a:ext cx="7543800" cy="2590800"/>
          </a:xfrm>
        </p:spPr>
        <p:txBody>
          <a:bodyPr/>
          <a:lstStyle/>
          <a:p>
            <a:pPr eaLnBrk="1" hangingPunct="1"/>
            <a:r>
              <a:rPr lang="en-US" sz="3600" smtClean="0"/>
              <a:t>Dennis Pittenger and David Shaw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University of California Cooperative Extension</a:t>
            </a:r>
          </a:p>
          <a:p>
            <a:pPr eaLnBrk="1" hangingPunct="1"/>
            <a:r>
              <a:rPr lang="en-US" sz="2400" smtClean="0"/>
              <a:t>Center for Landscape &amp; Urban Horticulture </a:t>
            </a:r>
          </a:p>
          <a:p>
            <a:pPr eaLnBrk="1" hangingPunct="1"/>
            <a:r>
              <a:rPr lang="en-US" sz="2400" smtClean="0"/>
              <a:t>Los Angeles County/U.C. Riverside/San Diego County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715000" y="6248400"/>
            <a:ext cx="2743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Copyright © Dennis R. Pittenger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Findings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More water does not always yield better plant performance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Many traditional landscape plants perform acceptably with low amounts of water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Less water often limits growth with limited loss of visual appearance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Many discrepancies with WUCOLS and other sources</a:t>
            </a:r>
          </a:p>
          <a:p>
            <a:pPr eaLnBrk="1" hangingPunct="1"/>
            <a:endParaRPr lang="en-US" smtClean="0">
              <a:cs typeface="Tahoma" pitchFamily="34" charset="0"/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b="1" smtClean="0"/>
              <a:t>Center for Landscape &amp; Urban Horticulture</a:t>
            </a:r>
          </a:p>
          <a:p>
            <a:r>
              <a:rPr lang="en-US" smtClean="0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8" name="Rectangle 14"/>
          <p:cNvSpPr txBox="1">
            <a:spLocks noGrp="1" noChangeArrowheads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289799" name="Footer Placeholder 4"/>
          <p:cNvSpPr txBox="1">
            <a:spLocks noGrp="1"/>
          </p:cNvSpPr>
          <p:nvPr/>
        </p:nvSpPr>
        <p:spPr bwMode="auto">
          <a:xfrm>
            <a:off x="7924800" y="55626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latin typeface="Garamond" pitchFamily="18" charset="0"/>
              </a:rPr>
              <a:t> </a:t>
            </a:r>
            <a:endParaRPr lang="en-US" sz="1400" b="1" i="1">
              <a:latin typeface="Garamond" pitchFamily="18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 dirty="0" err="1"/>
              <a:t>Phormium</a:t>
            </a:r>
            <a:r>
              <a:rPr lang="en-US" sz="3600" i="1" dirty="0"/>
              <a:t> </a:t>
            </a:r>
            <a:r>
              <a:rPr lang="en-US" sz="3600" i="1" dirty="0" err="1"/>
              <a:t>tenax</a:t>
            </a: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200" dirty="0"/>
              <a:t>Aesthetic Quality Ratings</a:t>
            </a:r>
            <a:endParaRPr lang="en-US" sz="3200" i="1" dirty="0"/>
          </a:p>
        </p:txBody>
      </p:sp>
      <p:graphicFrame>
        <p:nvGraphicFramePr>
          <p:cNvPr id="289797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295400" y="1676400"/>
          <a:ext cx="6470650" cy="4440238"/>
        </p:xfrm>
        <a:graphic>
          <a:graphicData uri="http://schemas.openxmlformats.org/presentationml/2006/ole">
            <p:oleObj spid="_x0000_s289797" name="Worksheet" r:id="rId4" imgW="8661362" imgH="5943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Phormium tenax</a:t>
            </a:r>
            <a:br>
              <a:rPr lang="en-US" smtClean="0"/>
            </a:br>
            <a:endParaRPr lang="en-US"/>
          </a:p>
        </p:txBody>
      </p:sp>
      <p:sp>
        <p:nvSpPr>
          <p:cNvPr id="291842" name="Rectangle 14"/>
          <p:cNvSpPr txBox="1">
            <a:spLocks noGrp="1" noChangeArrowheads="1"/>
          </p:cNvSpPr>
          <p:nvPr/>
        </p:nvSpPr>
        <p:spPr bwMode="auto">
          <a:xfrm>
            <a:off x="3124200" y="624840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 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291843" name="Footer Placeholder 3"/>
          <p:cNvSpPr txBox="1">
            <a:spLocks noGrp="1"/>
          </p:cNvSpPr>
          <p:nvPr/>
        </p:nvSpPr>
        <p:spPr bwMode="auto">
          <a:xfrm flipH="1">
            <a:off x="8686800" y="6248400"/>
            <a:ext cx="46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400" b="1" i="1">
              <a:latin typeface="Garamond" pitchFamily="18" charset="0"/>
            </a:endParaRPr>
          </a:p>
        </p:txBody>
      </p:sp>
      <p:pic>
        <p:nvPicPr>
          <p:cNvPr id="291844" name="Picture 4" descr="pt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369411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5" name="Picture 5" descr="pt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191000"/>
            <a:ext cx="34972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1846" name="Picture 6" descr="pt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057400"/>
            <a:ext cx="36083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4" name="Rectangle 14"/>
          <p:cNvSpPr txBox="1">
            <a:spLocks noGrp="1" noChangeArrowheads="1"/>
          </p:cNvSpPr>
          <p:nvPr/>
        </p:nvSpPr>
        <p:spPr bwMode="auto">
          <a:xfrm>
            <a:off x="3124200" y="624840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 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293895" name="Footer Placeholder 5"/>
          <p:cNvSpPr txBox="1">
            <a:spLocks noGrp="1"/>
          </p:cNvSpPr>
          <p:nvPr/>
        </p:nvSpPr>
        <p:spPr bwMode="auto">
          <a:xfrm flipH="1">
            <a:off x="8686800" y="6248400"/>
            <a:ext cx="460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400" b="1" i="1">
              <a:latin typeface="Garamond" pitchFamily="18" charset="0"/>
            </a:endParaRPr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/>
              <a:t>Raphiolepis indica</a:t>
            </a:r>
            <a:br>
              <a:rPr lang="en-US" sz="3600" i="1"/>
            </a:br>
            <a:r>
              <a:rPr lang="en-US" sz="3200"/>
              <a:t>Aesthetic Quality Ratings</a:t>
            </a:r>
            <a:endParaRPr lang="en-US" sz="3600" i="1"/>
          </a:p>
        </p:txBody>
      </p:sp>
      <p:graphicFrame>
        <p:nvGraphicFramePr>
          <p:cNvPr id="293893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295400" y="1600200"/>
          <a:ext cx="6507163" cy="4465638"/>
        </p:xfrm>
        <a:graphic>
          <a:graphicData uri="http://schemas.openxmlformats.org/presentationml/2006/ole">
            <p:oleObj spid="_x0000_s293893" name="Worksheet" r:id="rId4" imgW="8661362" imgH="5943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6" name="Rectangle 14"/>
          <p:cNvSpPr txBox="1">
            <a:spLocks noGrp="1" noChangeArrowheads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302087" name="Footer Placeholder 4"/>
          <p:cNvSpPr txBox="1">
            <a:spLocks noGrp="1"/>
          </p:cNvSpPr>
          <p:nvPr/>
        </p:nvSpPr>
        <p:spPr bwMode="auto">
          <a:xfrm>
            <a:off x="8305800" y="62484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>
                <a:latin typeface="Garamond" pitchFamily="18" charset="0"/>
              </a:rPr>
              <a:t>. </a:t>
            </a:r>
            <a:endParaRPr lang="en-US" sz="1400" b="1" i="1">
              <a:latin typeface="Garamond" pitchFamily="18" charset="0"/>
            </a:endParaRP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 dirty="0" err="1"/>
              <a:t>Pyracantha</a:t>
            </a:r>
            <a:r>
              <a:rPr lang="en-US" sz="3600" dirty="0"/>
              <a:t> ‘Santa Cruz’</a:t>
            </a:r>
            <a:br>
              <a:rPr lang="en-US" sz="3600" dirty="0"/>
            </a:br>
            <a:r>
              <a:rPr lang="en-US" sz="3200" dirty="0"/>
              <a:t>Aesthetic Quality Ratings</a:t>
            </a:r>
          </a:p>
        </p:txBody>
      </p:sp>
      <p:graphicFrame>
        <p:nvGraphicFramePr>
          <p:cNvPr id="302085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295400" y="1527175"/>
          <a:ext cx="6810375" cy="4673600"/>
        </p:xfrm>
        <a:graphic>
          <a:graphicData uri="http://schemas.openxmlformats.org/presentationml/2006/ole">
            <p:oleObj spid="_x0000_s302085" name="Worksheet" r:id="rId4" imgW="8661362" imgH="5943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14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b="1" smtClean="0"/>
              <a:t>Center for Landscape &amp; Urban Horticulture</a:t>
            </a:r>
          </a:p>
          <a:p>
            <a:r>
              <a:rPr lang="en-US" smtClean="0"/>
              <a:t>University of California Cooperative Extension</a:t>
            </a:r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i="1"/>
              <a:t>Salvia leucantha</a:t>
            </a:r>
            <a:br>
              <a:rPr lang="en-US" sz="3600" i="1"/>
            </a:br>
            <a:r>
              <a:rPr lang="en-US" sz="3600" i="1"/>
              <a:t> </a:t>
            </a:r>
            <a:r>
              <a:rPr lang="en-US" sz="3200"/>
              <a:t>Aesthetic Quality Ratings</a:t>
            </a:r>
          </a:p>
        </p:txBody>
      </p:sp>
      <p:graphicFrame>
        <p:nvGraphicFramePr>
          <p:cNvPr id="318466" name="Object 2"/>
          <p:cNvGraphicFramePr>
            <a:graphicFrameLocks noChangeAspect="1"/>
          </p:cNvGraphicFramePr>
          <p:nvPr>
            <p:ph idx="1"/>
          </p:nvPr>
        </p:nvGraphicFramePr>
        <p:xfrm>
          <a:off x="1524000" y="1524000"/>
          <a:ext cx="6470650" cy="4440238"/>
        </p:xfrm>
        <a:graphic>
          <a:graphicData uri="http://schemas.openxmlformats.org/presentationml/2006/ole">
            <p:oleObj spid="_x0000_s318466" name="Worksheet" r:id="rId4" imgW="8661362" imgH="59436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2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352800" y="6172200"/>
            <a:ext cx="5562600" cy="476250"/>
          </a:xfrm>
          <a:noFill/>
        </p:spPr>
        <p:txBody>
          <a:bodyPr/>
          <a:lstStyle/>
          <a:p>
            <a:r>
              <a:rPr lang="en-US" b="1" smtClean="0"/>
              <a:t>Center for Landscape &amp; Urban Horticulture</a:t>
            </a:r>
          </a:p>
          <a:p>
            <a:r>
              <a:rPr lang="en-US" smtClean="0"/>
              <a:t>University of California Cooperative Extension</a:t>
            </a:r>
          </a:p>
        </p:txBody>
      </p:sp>
      <p:sp>
        <p:nvSpPr>
          <p:cNvPr id="239623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200" i="1">
              <a:latin typeface="Calibri" pitchFamily="34" charset="0"/>
            </a:endParaRPr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304800" y="228600"/>
          <a:ext cx="4314825" cy="2533650"/>
        </p:xfrm>
        <a:graphic>
          <a:graphicData uri="http://schemas.openxmlformats.org/presentationml/2006/ole">
            <p:oleObj spid="_x0000_s239618" name="Worksheet" r:id="rId4" imgW="8829759" imgH="5172143" progId="Excel.Sheet.8">
              <p:embed/>
            </p:oleObj>
          </a:graphicData>
        </a:graphic>
      </p:graphicFrame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4724400" y="152400"/>
          <a:ext cx="4219575" cy="2690813"/>
        </p:xfrm>
        <a:graphic>
          <a:graphicData uri="http://schemas.openxmlformats.org/presentationml/2006/ole">
            <p:oleObj spid="_x0000_s239619" name="Worksheet" r:id="rId5" imgW="9613851" imgH="6127705" progId="Excel.Sheet.8">
              <p:embed/>
            </p:oleObj>
          </a:graphicData>
        </a:graphic>
      </p:graphicFrame>
      <p:graphicFrame>
        <p:nvGraphicFramePr>
          <p:cNvPr id="239620" name="Object 4"/>
          <p:cNvGraphicFramePr>
            <a:graphicFrameLocks/>
          </p:cNvGraphicFramePr>
          <p:nvPr/>
        </p:nvGraphicFramePr>
        <p:xfrm>
          <a:off x="381000" y="3124200"/>
          <a:ext cx="4168775" cy="2733675"/>
        </p:xfrm>
        <a:graphic>
          <a:graphicData uri="http://schemas.openxmlformats.org/presentationml/2006/ole">
            <p:oleObj spid="_x0000_s239620" name="Worksheet" r:id="rId6" imgW="4257759" imgH="3076643" progId="Excel.Sheet.8">
              <p:embed/>
            </p:oleObj>
          </a:graphicData>
        </a:graphic>
      </p:graphicFrame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4800600" y="3124200"/>
          <a:ext cx="4103688" cy="2732088"/>
        </p:xfrm>
        <a:graphic>
          <a:graphicData uri="http://schemas.openxmlformats.org/presentationml/2006/ole">
            <p:oleObj spid="_x0000_s239621" name="Worksheet" r:id="rId7" imgW="9798082" imgH="652149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Footer Placeholder 5"/>
          <p:cNvSpPr txBox="1">
            <a:spLocks noGrp="1"/>
          </p:cNvSpPr>
          <p:nvPr/>
        </p:nvSpPr>
        <p:spPr bwMode="auto">
          <a:xfrm>
            <a:off x="5257800" y="624840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 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322562" name="Footer Placeholder 5"/>
          <p:cNvSpPr txBox="1">
            <a:spLocks noGrp="1"/>
          </p:cNvSpPr>
          <p:nvPr/>
        </p:nvSpPr>
        <p:spPr bwMode="auto">
          <a:xfrm>
            <a:off x="685800" y="638175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400" b="1" i="1">
              <a:latin typeface="Calibri" pitchFamily="34" charset="0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Groundcovers, Trees, Shrubs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19400" y="1524000"/>
            <a:ext cx="5943600" cy="2667000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cs typeface="Tahoma" pitchFamily="34" charset="0"/>
              </a:rPr>
              <a:t>Many traditional landscape plants perform acceptably with low amounts of water</a:t>
            </a:r>
          </a:p>
          <a:p>
            <a:pPr eaLnBrk="1" hangingPunct="1"/>
            <a:r>
              <a:rPr lang="en-US" sz="2400" smtClean="0">
                <a:cs typeface="Tahoma" pitchFamily="34" charset="0"/>
              </a:rPr>
              <a:t>Less water often limits growth with limited loss of visual appearance</a:t>
            </a:r>
          </a:p>
          <a:p>
            <a:pPr eaLnBrk="1" hangingPunct="1"/>
            <a:r>
              <a:rPr lang="en-US" sz="2400" smtClean="0"/>
              <a:t>Acceptable performance 0-80% ETo</a:t>
            </a:r>
          </a:p>
          <a:p>
            <a:pPr eaLnBrk="1" hangingPunct="1"/>
            <a:r>
              <a:rPr lang="en-US" sz="2400" smtClean="0"/>
              <a:t>Typically acceptable </a:t>
            </a:r>
            <a:r>
              <a:rPr lang="en-US" sz="2400" i="1" smtClean="0"/>
              <a:t>30-60% ETo</a:t>
            </a:r>
          </a:p>
          <a:p>
            <a:pPr eaLnBrk="1" hangingPunct="1">
              <a:buFont typeface="Wingdings" pitchFamily="2" charset="2"/>
              <a:buNone/>
            </a:pPr>
            <a:endParaRPr lang="en-US" sz="2400" i="1" smtClean="0"/>
          </a:p>
        </p:txBody>
      </p:sp>
      <p:pic>
        <p:nvPicPr>
          <p:cNvPr id="322565" name="Picture 4" descr="Indian hawthor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16000"/>
          </a:blip>
          <a:srcRect/>
          <a:stretch>
            <a:fillRect/>
          </a:stretch>
        </p:blipFill>
        <p:spPr>
          <a:xfrm>
            <a:off x="3200400" y="4343400"/>
            <a:ext cx="2136775" cy="1766888"/>
          </a:xfrm>
        </p:spPr>
      </p:pic>
      <p:pic>
        <p:nvPicPr>
          <p:cNvPr id="3225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09800"/>
            <a:ext cx="24336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567" name="Picture 6" descr="tocarouselset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lum bright="72000" contrast="80000"/>
          </a:blip>
          <a:srcRect/>
          <a:stretch>
            <a:fillRect/>
          </a:stretch>
        </p:blipFill>
        <p:spPr>
          <a:xfrm>
            <a:off x="5867400" y="4343400"/>
            <a:ext cx="2552700" cy="17859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Center for Landscape &amp; Urban Horticulture </a:t>
            </a:r>
          </a:p>
          <a:p>
            <a:r>
              <a:rPr lang="en-US" smtClean="0"/>
              <a:t>University of California Cooperative Extension</a:t>
            </a:r>
          </a:p>
        </p:txBody>
      </p:sp>
      <p:sp>
        <p:nvSpPr>
          <p:cNvPr id="324610" name="Footer Placeholder 4"/>
          <p:cNvSpPr txBox="1">
            <a:spLocks noGrp="1"/>
          </p:cNvSpPr>
          <p:nvPr/>
        </p:nvSpPr>
        <p:spPr bwMode="auto">
          <a:xfrm>
            <a:off x="8153400" y="56388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400" b="1" i="1">
              <a:latin typeface="Garamond" pitchFamily="18" charset="0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Climate-based Water Budgets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382000" cy="39624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Maximum Allowable Water Allocation or Need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ahoma" pitchFamily="34" charset="0"/>
              </a:rPr>
              <a:t>MAWA </a:t>
            </a:r>
            <a:r>
              <a:rPr lang="en-US" smtClean="0">
                <a:cs typeface="Tahoma" pitchFamily="34" charset="0"/>
              </a:rPr>
              <a:t>= ETo × </a:t>
            </a:r>
            <a:r>
              <a:rPr lang="en-US" smtClean="0">
                <a:solidFill>
                  <a:srgbClr val="FFC000"/>
                </a:solidFill>
                <a:cs typeface="Tahoma" pitchFamily="34" charset="0"/>
              </a:rPr>
              <a:t>PF</a:t>
            </a:r>
            <a:r>
              <a:rPr lang="en-US" smtClean="0">
                <a:cs typeface="Tahoma" pitchFamily="34" charset="0"/>
              </a:rPr>
              <a:t> or </a:t>
            </a:r>
            <a:r>
              <a:rPr lang="en-US" smtClean="0">
                <a:solidFill>
                  <a:srgbClr val="FFC000"/>
                </a:solidFill>
                <a:cs typeface="Tahoma" pitchFamily="34" charset="0"/>
              </a:rPr>
              <a:t>Kc</a:t>
            </a:r>
            <a:r>
              <a:rPr lang="en-US" smtClean="0">
                <a:cs typeface="Tahoma" pitchFamily="34" charset="0"/>
              </a:rPr>
              <a:t> × LA × 0.62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Planning tool</a:t>
            </a:r>
          </a:p>
          <a:p>
            <a:pPr eaLnBrk="1" hangingPunct="1">
              <a:buFontTx/>
              <a:buNone/>
            </a:pPr>
            <a:endParaRPr lang="en-US" sz="1000" smtClean="0">
              <a:cs typeface="Tahoma" pitchFamily="34" charset="0"/>
            </a:endParaRPr>
          </a:p>
          <a:p>
            <a:pPr eaLnBrk="1" hangingPunct="1"/>
            <a:r>
              <a:rPr lang="en-US" smtClean="0">
                <a:cs typeface="Tahoma" pitchFamily="34" charset="0"/>
              </a:rPr>
              <a:t>Water conservation tool (BMP)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14"/>
          <p:cNvSpPr txBox="1">
            <a:spLocks noGrp="1" noChangeArrowheads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457200"/>
            <a:ext cx="8075613" cy="3175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Using &amp; Adjusting PF &amp; </a:t>
            </a:r>
            <a:r>
              <a:rPr lang="en-US" dirty="0" err="1" smtClean="0"/>
              <a:t>Kc</a:t>
            </a:r>
            <a:r>
              <a:rPr lang="en-US" dirty="0" smtClean="0"/>
              <a:t> Values</a:t>
            </a:r>
          </a:p>
        </p:txBody>
      </p:sp>
      <p:graphicFrame>
        <p:nvGraphicFramePr>
          <p:cNvPr id="245762" name="Object 3"/>
          <p:cNvGraphicFramePr>
            <a:graphicFrameLocks noChangeAspect="1"/>
          </p:cNvGraphicFramePr>
          <p:nvPr/>
        </p:nvGraphicFramePr>
        <p:xfrm>
          <a:off x="1524000" y="1066800"/>
          <a:ext cx="6115050" cy="4664075"/>
        </p:xfrm>
        <a:graphic>
          <a:graphicData uri="http://schemas.openxmlformats.org/presentationml/2006/ole">
            <p:oleObj spid="_x0000_s245762" name="Chart" r:id="rId4" imgW="6769171" imgH="4533990" progId="Excel.Sheet.8">
              <p:embed followColorScheme="full"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304800" y="1143000"/>
          <a:ext cx="8382000" cy="5029200"/>
        </p:xfrm>
        <a:graphic>
          <a:graphicData uri="http://schemas.openxmlformats.org/presentationml/2006/ole">
            <p:oleObj spid="_x0000_s245763" name="Worksheet" r:id="rId5" imgW="7078968" imgH="6690432" progId="Excel.Sheet.8">
              <p:embed/>
            </p:oleObj>
          </a:graphicData>
        </a:graphic>
      </p:graphicFrame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7010400" y="1371600"/>
            <a:ext cx="415925" cy="873125"/>
          </a:xfrm>
          <a:prstGeom prst="rect">
            <a:avLst/>
          </a:prstGeom>
          <a:gradFill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7924800" y="1371600"/>
            <a:ext cx="415925" cy="15081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7924800" y="3505200"/>
            <a:ext cx="414338" cy="24225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032" name="AutoShape 10"/>
          <p:cNvSpPr>
            <a:spLocks noChangeArrowheads="1"/>
          </p:cNvSpPr>
          <p:nvPr/>
        </p:nvSpPr>
        <p:spPr bwMode="auto">
          <a:xfrm>
            <a:off x="5181600" y="2209800"/>
            <a:ext cx="693738" cy="3276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2743200" y="5562600"/>
            <a:ext cx="30480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500" dir="2212194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200" i="1" u="sng">
              <a:latin typeface="+mn-lt"/>
              <a:cs typeface="+mn-cs"/>
            </a:endParaRPr>
          </a:p>
        </p:txBody>
      </p:sp>
      <p:sp>
        <p:nvSpPr>
          <p:cNvPr id="1034" name="Rectangle 20"/>
          <p:cNvSpPr>
            <a:spLocks noChangeArrowheads="1"/>
          </p:cNvSpPr>
          <p:nvPr/>
        </p:nvSpPr>
        <p:spPr bwMode="auto">
          <a:xfrm>
            <a:off x="2286000" y="2286000"/>
            <a:ext cx="415925" cy="1066800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100000">
                <a:srgbClr val="184718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035" name="Rectangle 21"/>
          <p:cNvSpPr>
            <a:spLocks noChangeArrowheads="1"/>
          </p:cNvSpPr>
          <p:nvPr/>
        </p:nvSpPr>
        <p:spPr bwMode="auto">
          <a:xfrm>
            <a:off x="2819400" y="3200400"/>
            <a:ext cx="415925" cy="1219200"/>
          </a:xfrm>
          <a:prstGeom prst="rect">
            <a:avLst/>
          </a:prstGeom>
          <a:gradFill rotWithShape="1">
            <a:gsLst>
              <a:gs pos="0">
                <a:srgbClr val="184718"/>
              </a:gs>
              <a:gs pos="100000">
                <a:srgbClr val="33993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036" name="Rectangle 22"/>
          <p:cNvSpPr>
            <a:spLocks noChangeArrowheads="1"/>
          </p:cNvSpPr>
          <p:nvPr/>
        </p:nvSpPr>
        <p:spPr bwMode="auto">
          <a:xfrm>
            <a:off x="1752600" y="2286000"/>
            <a:ext cx="415925" cy="2133600"/>
          </a:xfrm>
          <a:prstGeom prst="rect">
            <a:avLst/>
          </a:prstGeom>
          <a:gradFill rotWithShape="1">
            <a:gsLst>
              <a:gs pos="0">
                <a:srgbClr val="339933"/>
              </a:gs>
              <a:gs pos="50000">
                <a:srgbClr val="184718"/>
              </a:gs>
              <a:gs pos="100000">
                <a:srgbClr val="339933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1037" name="Text Box 23"/>
          <p:cNvSpPr txBox="1">
            <a:spLocks noChangeArrowheads="1"/>
          </p:cNvSpPr>
          <p:nvPr/>
        </p:nvSpPr>
        <p:spPr bwMode="auto">
          <a:xfrm>
            <a:off x="2819400" y="4495800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W</a:t>
            </a:r>
          </a:p>
        </p:txBody>
      </p:sp>
      <p:sp>
        <p:nvSpPr>
          <p:cNvPr id="1038" name="Text Box 28"/>
          <p:cNvSpPr txBox="1">
            <a:spLocks noChangeArrowheads="1"/>
          </p:cNvSpPr>
          <p:nvPr/>
        </p:nvSpPr>
        <p:spPr bwMode="auto">
          <a:xfrm>
            <a:off x="2286000" y="3352800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99367" name="Text Box 39"/>
          <p:cNvSpPr txBox="1">
            <a:spLocks noChangeArrowheads="1"/>
          </p:cNvSpPr>
          <p:nvPr/>
        </p:nvSpPr>
        <p:spPr bwMode="auto">
          <a:xfrm>
            <a:off x="4800600" y="2133600"/>
            <a:ext cx="169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Growth</a:t>
            </a:r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4419600" y="4953000"/>
            <a:ext cx="2759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Limit Growth</a:t>
            </a:r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>
            <a:off x="1981200" y="1752600"/>
            <a:ext cx="930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Turf</a:t>
            </a:r>
          </a:p>
        </p:txBody>
      </p:sp>
      <p:sp>
        <p:nvSpPr>
          <p:cNvPr id="99370" name="Text Box 42"/>
          <p:cNvSpPr txBox="1">
            <a:spLocks noChangeArrowheads="1"/>
          </p:cNvSpPr>
          <p:nvPr/>
        </p:nvSpPr>
        <p:spPr bwMode="auto">
          <a:xfrm>
            <a:off x="3505200" y="1752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G-S-T</a:t>
            </a:r>
          </a:p>
        </p:txBody>
      </p:sp>
      <p:sp>
        <p:nvSpPr>
          <p:cNvPr id="245780" name="Text Box 43"/>
          <p:cNvSpPr txBox="1">
            <a:spLocks noChangeArrowheads="1"/>
          </p:cNvSpPr>
          <p:nvPr/>
        </p:nvSpPr>
        <p:spPr bwMode="auto">
          <a:xfrm>
            <a:off x="4572000" y="2362200"/>
            <a:ext cx="199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Garamond" pitchFamily="18" charset="0"/>
            </a:endParaRPr>
          </a:p>
        </p:txBody>
      </p:sp>
      <p:sp>
        <p:nvSpPr>
          <p:cNvPr id="1044" name="Text Box 44"/>
          <p:cNvSpPr txBox="1">
            <a:spLocks noChangeArrowheads="1"/>
          </p:cNvSpPr>
          <p:nvPr/>
        </p:nvSpPr>
        <p:spPr bwMode="auto">
          <a:xfrm>
            <a:off x="6629400" y="13716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Bare</a:t>
            </a:r>
          </a:p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Wet Soil</a:t>
            </a:r>
          </a:p>
        </p:txBody>
      </p:sp>
      <p:sp>
        <p:nvSpPr>
          <p:cNvPr id="1045" name="Text Box 46"/>
          <p:cNvSpPr txBox="1">
            <a:spLocks noChangeArrowheads="1"/>
          </p:cNvSpPr>
          <p:nvPr/>
        </p:nvSpPr>
        <p:spPr bwMode="auto">
          <a:xfrm>
            <a:off x="7162800" y="2209800"/>
            <a:ext cx="14478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Mulch Freq Sprinkler</a:t>
            </a:r>
          </a:p>
        </p:txBody>
      </p:sp>
      <p:sp>
        <p:nvSpPr>
          <p:cNvPr id="1046" name="Text Box 47"/>
          <p:cNvSpPr txBox="1">
            <a:spLocks noChangeArrowheads="1"/>
          </p:cNvSpPr>
          <p:nvPr/>
        </p:nvSpPr>
        <p:spPr bwMode="auto">
          <a:xfrm flipH="1">
            <a:off x="7239000" y="4191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Mulch  </a:t>
            </a:r>
          </a:p>
          <a:p>
            <a:pPr algn="ctr"/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Infreq Drip</a:t>
            </a:r>
          </a:p>
        </p:txBody>
      </p:sp>
      <p:sp>
        <p:nvSpPr>
          <p:cNvPr id="1047" name="Rectangle 48"/>
          <p:cNvSpPr>
            <a:spLocks noChangeArrowheads="1"/>
          </p:cNvSpPr>
          <p:nvPr/>
        </p:nvSpPr>
        <p:spPr bwMode="auto">
          <a:xfrm>
            <a:off x="3810000" y="2286000"/>
            <a:ext cx="415925" cy="32004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Garamond" pitchFamily="18" charset="0"/>
            </a:endParaRPr>
          </a:p>
        </p:txBody>
      </p:sp>
      <p:sp>
        <p:nvSpPr>
          <p:cNvPr id="99377" name="AutoShape 49"/>
          <p:cNvSpPr>
            <a:spLocks noChangeArrowheads="1"/>
          </p:cNvSpPr>
          <p:nvPr/>
        </p:nvSpPr>
        <p:spPr bwMode="auto">
          <a:xfrm>
            <a:off x="5181600" y="2971800"/>
            <a:ext cx="762000" cy="793750"/>
          </a:xfrm>
          <a:prstGeom prst="star5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6" name="Footer Placeholder 24"/>
          <p:cNvSpPr txBox="1">
            <a:spLocks noGrp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         Center for Landscape &amp; Urban Horticulture 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1034" grpId="0" animBg="1"/>
      <p:bldP spid="1035" grpId="0" animBg="1"/>
      <p:bldP spid="1036" grpId="0" animBg="1"/>
      <p:bldP spid="1037" grpId="0"/>
      <p:bldP spid="1038" grpId="0"/>
      <p:bldP spid="99367" grpId="0"/>
      <p:bldP spid="99368" grpId="0"/>
      <p:bldP spid="99369" grpId="0"/>
      <p:bldP spid="99370" grpId="0"/>
      <p:bldP spid="1044" grpId="0"/>
      <p:bldP spid="1045" grpId="0"/>
      <p:bldP spid="1046" grpId="0"/>
      <p:bldP spid="10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Center For Landscape &amp; Urban Horticulture </a:t>
            </a:r>
          </a:p>
          <a:p>
            <a:r>
              <a:rPr lang="en-US" smtClean="0"/>
              <a:t>University of California Cooperative Extension</a:t>
            </a:r>
          </a:p>
        </p:txBody>
      </p:sp>
      <p:sp>
        <p:nvSpPr>
          <p:cNvPr id="2054" name="Footer Placeholder 5"/>
          <p:cNvSpPr txBox="1">
            <a:spLocks noGrp="1"/>
          </p:cNvSpPr>
          <p:nvPr/>
        </p:nvSpPr>
        <p:spPr bwMode="auto">
          <a:xfrm>
            <a:off x="5257800" y="624840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  <a:r>
              <a:rPr lang="en-US" sz="1200">
                <a:latin typeface="Calibri" pitchFamily="34" charset="0"/>
              </a:rPr>
              <a:t> 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Importance of Landscape Water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3352800" cy="2133600"/>
          </a:xfrm>
        </p:spPr>
        <p:txBody>
          <a:bodyPr/>
          <a:lstStyle/>
          <a:p>
            <a:pPr eaLnBrk="1" hangingPunct="1"/>
            <a:r>
              <a:rPr lang="en-US" sz="2800" smtClean="0"/>
              <a:t>Function</a:t>
            </a:r>
          </a:p>
          <a:p>
            <a:pPr eaLnBrk="1" hangingPunct="1"/>
            <a:r>
              <a:rPr lang="en-US" sz="2800" smtClean="0"/>
              <a:t>Aesthetics</a:t>
            </a:r>
          </a:p>
          <a:p>
            <a:pPr eaLnBrk="1" hangingPunct="1"/>
            <a:r>
              <a:rPr lang="en-US" sz="2800" smtClean="0"/>
              <a:t>Recreation</a:t>
            </a:r>
          </a:p>
          <a:p>
            <a:pPr eaLnBrk="1" hangingPunct="1"/>
            <a:r>
              <a:rPr lang="en-US" sz="2800" smtClean="0"/>
              <a:t>Mental Well-being</a:t>
            </a:r>
          </a:p>
        </p:txBody>
      </p:sp>
      <p:pic>
        <p:nvPicPr>
          <p:cNvPr id="2057" name="Picture 4" descr="C:\Users\Dennis Pittenger\Pictures\Arboriculture &amp; Ls Mgt\Kawakami pear planting in lawn vs plaza - note size differences IMG_0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00200"/>
            <a:ext cx="31210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Image0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lum bright="-4000"/>
          </a:blip>
          <a:srcRect/>
          <a:stretch>
            <a:fillRect/>
          </a:stretch>
        </p:blipFill>
        <p:spPr>
          <a:xfrm>
            <a:off x="5029200" y="3429000"/>
            <a:ext cx="3179763" cy="1866900"/>
          </a:xfrm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524000" y="4114800"/>
          <a:ext cx="2651125" cy="2090738"/>
        </p:xfrm>
        <a:graphic>
          <a:graphicData uri="http://schemas.openxmlformats.org/presentationml/2006/ole">
            <p:oleObj spid="_x0000_s2052" name="CorelPhotoPaint.Image.8" r:id="rId6" imgW="308880" imgH="245880" progId="">
              <p:embed/>
            </p:oleObj>
          </a:graphicData>
        </a:graphic>
      </p:graphicFrame>
      <p:sp>
        <p:nvSpPr>
          <p:cNvPr id="2059" name="AutoShape 6" descr="data:image/jpg;base64,/9j/4AAQSkZJRgABAQAAAQABAAD/2wCEAAkGBhQSEBQUExMVFBQWFRYaFxgYFRkXGhwaHBcbHB4YGRwXHSYiHxonGRogHy8iLycpLS0sHx4xNzMsNSYrLSwBCQoKDgwOGA8PGjUkHyQxLyk1KSwqLyksLCwwLDQqLy0uLCwvLDQvMCwsLzAsMiwsKTEsLCwsLCwpLDA0KTQsLP/AABEIAFgAggMBIgACEQEDEQH/xAAbAAABBQEBAAAAAAAAAAAAAAAFAAIDBAYBB//EADsQAAIBAgQDBQYFAwIHAAAAAAECEQADBBIhMQVBYRMiUYGhBjJxkcHwFEJSseEjctEVkgckYoKi4vH/xAAaAQADAQEBAQAAAAAAAAAAAAABAgMEAAUG/8QAKxEAAQQBAwIEBgMAAAAAAAAAAQACAxEhBBIxQVETYYHBFCIyobHwBXGR/9oADAMBAAIRAxEAPwA4eIAbrHn/ABTkx7H3Uj+4/SKHXLwDkEjMB3QTuelRW+ODss8S0kAfCNTHU/tV2tBO0crGATwsx7YcZuWrhZcOipmyg5SMzAkExtGggxrNZs+2NznaT5mtfx3jNxEt3CoFntXR2a12iHMYYgHTSNIk+oOe4x7Jm06nuIj94ZifNRpsD6RSRt53d6WyVm0AtWd4pxC3dEmyEb9Skj5iINCnsaSpketaR+DKd3txHJj8/djwqSz7P21CnNbIJMS7CRoPDlB9aq5oUWyAYKyajUVtv+H3D7f+p23D5LdpGuS2pI92NOZzVBgvZdbzQLlgSQEUZiTMDkviK9L9n/ZvDJct9kZCoLTjX+oH/MdNBmUneIishkG4tQLtynsWFYg7yy69NK1nEMBaFq7lW2GVWOgWRHrWdvMqnN3UQZI36A785oziMahN4i9mDo4VPw4UgsZE3BqQK0OJxSzNxdrKcN9mg+OR7g7Ud7KG1AhTAINZbEYBLV1v6GW3bYSjMurKcxXaJM+7rpXoGFvBHViuYAmRMToRE0H41gsNDhcE7M7KqntmhCRAOhkidSTtWPUwHGxFnGV5t7Qqt0vcNvKS8kKAoA8AByrOY1nZsuSCOUQYgRp8K2a8LuX7d5nZUuJdNtwzc8sgnoQI8q5hfZQ27XbvaulCO6w90mYJk6xyB8YqbLb9SZhLeVj8OpCCCCzecAdeVQXG75gAx9OdFuN3kLkWssEwBsfTn1qnheBvcDMAwUAn3S0AeMfvVWZyVVpu3FUWxEmYFKrP+jv09f8AFKqUqbmL13jfEbD22ytmuLqsA7z40HClRYTI2e93tROzyZI5/wBOAOdFLanwX5UYw5VigHvG267TBhyInofnWOLXPEgNDsnji22Sf20I4vYtnA/h86rmI7xZyJlXLQQDmBmQqnUkctBONRBhlRnN0b28kDL4zOvlWhHCLV26VkK5YdsmkuC2ZmtHZLhKBoiCPOBnA7lsXsXbtiVS/oGgsAUAMwB+ZTyFaZHiOMuzfNcCimfuefLi7/Kya4BuQdh0Un9tKlxGCudmgFt9A35ZO/pW9z9B8q6LnQfKsh/kXdGqXg+ay3szgOzR7j5w8ZUGUyCfefyXY+J6VtuGY23au23zk28oBQqZ6SJ0gAVULH9K/Kuhj+lflWU6lxdupMIiBQKtYm6hV+8rRJCzAJO4kmAOtUuDcRzd1wqADR8wYGDESvOrOCCM8PbRoEgFsq6b5o3EUNRmtvcvOUXDaW12Cqwbuqv/AGkkmI1Gu9ao9VK5poInTDbuRHHY5V911mSTpMDU/vVa5xKTKui+6SChaTAJgyIFTi5P5R6VxmnkB9/Cs7tZIUjYQ02huItNauq90WnW7ibYhU1FtnGYuQN+znXlWm9tbFi5hjbwhQv3QASwRQDJZQdMxgAnwrPYrjSXEtse8ttxFrUO7mAirkmUI1JGo1EazQzAe0125jhZZMq5j2g7MhkE66STAkDXfTxreyOYNdYrbzZr/PtnjOCmmdE8t2ZvshFz2CuySj2kZiZJeQqkagaE5pJE1qv+WdEQDs0RGQKUub5R/UJEE5jproIoi3uhtYPof0nwPP4VXa5WP4tw4b7rjpyMEqvZweCyrmy5oEzaukzGskP40qf2h60qPxr+wQ8ALit0Hyohwm4e1EhRIbUfChYu3OZH+3+aJcHLNeQGIgn/AMTp6VCPEjT5hUcPlKC4/wBnMRexmJeymYDsYAPfLZTOQfmy90mNRKmIoZwr2Kx1i4cStprdosBdD93MJ1yqxljO0az50Yx3HLzY5hhwBbUAB3BgMIkiIlgx9K2lr2yV0Vb6Ozwsm2ojN0Vngj5c69z41ro/DkAr70oO03hvtpN9eyzak+FOynpUnEb47ZwoYzD94ICQx1IFsxAbTzFVhf6ffzr5+Ru1xAWmiMEJ7HoPvzpBD4Cmm/4/frTu2H3NIuoLhtNOkev0oPx/FdlbRLmlrOWUBWOa45OZy5mGUZRlOmXbWaM9uPAU/H8MW7hnW6IVgrAgZmAXvllXU5soMabSTpWvRymKUEIGPxAWoVhrJw15LRZbtq+pe0ye6HAl7amfdI76+dWcbxE2nScHcv2zGcqZMlmlcqyQMpAG3xrIcW43euX7Awtoi3Zb+lbC92AMpzsd2IMH4nU1ulxGk7c9/Sq6pjmPEhHP59EWuYPlbwsp7R8Ca03bWQ9sA5mUEtkM6FTvpt8edUOE4tlxAutDO7ZWLHMSDOinm0lT1r0HC4TtpDEdkdHPQ7geJirL4LDqrfh8PkFm1cAgZrjMQRNy4AQBlOYgtsR4kV6Wk1njQmObJ4vyKySadzTvbgcoOMawVgEBLCBMwDPvdSNY2qNrp/QPWrAxOm86daYb/WvAvotZJIUGY/p9a5UvbnxHzpUUEMXENH81f4XjMt1SxgCZM9D4a0Dsnr51atW+on/7vVBQNhSRG/xHs1d3uZ+yPdIIGdGAJgHL3ljzyiPeqAcQJggMQYIIZdiN9GoRxXgf4i6oIHZrqSWAnaRCnc6DaAJ6UXXD92FywBECNAOVKI2MGDzmu37ynklL68sK9Yvdo1v3UgnMxmcpiQCp01G0GoMc9xLjKApVTvmgwecZfrUZtHpQ72k4ybKYcd6TdjcRlEZswgk6baiJneKTa90jQ3I4r3Th4ewhxyOD7K9+KunXu/OfpS7a5rqpIjUTEc+XnUpsfv8AZpotn4/PSqYUc9023cfQkqRzEHXznTwrSexeNNu5dvOFLEIsmRGkGPCco5aVniCd+Xx/xUl7iOXDtbABzMCCDt4z5aedM11HC06ZhkkEfdbPAcXsXGuYu+wuQItIqklEBJJggAMfGdtZ1rHYnFy5IJysWIJXKSDqJAmD9aZhOJAWrmbd1KwCoIO2mYgbGh957zOTbXKp1Ga4sfMTPyq0kxlFOVG6VmQXBpF3f9rQ2HF+yLZJU250BKzM78yaD4Lgj3b7pavNh7dy3F1VEBmUjKI233PQ7zRHD3XNlM5U317UqFPu21GYiVEGSpgHY/3GncdFu3cUI/auyqzFdMnIyOQ6yCYiNzWZgmjlLmm2keWEXuZVE3XbghDbl0zvy1Gvn61C17x5+dFLmW6gy6MvvCf8cqF4221s5WlSN53qUUoksEUR0WeaPZRBsHgphY+PoaVQfifj86VXUPVCku9OsR/mrlm7roKqK/hH38Kel2Ps0Uu090SS705eHpNSi83jHy9Zofbv7ba1NavaAadN6FIEK/buvJ72nl9RUeIwXbd1uZgEhTuRzIPzpqYjl/FSLiD0+/DwoDBsLgFteJezGHtWFVjcNw9s3b2pZAEBMXCSVE7aAa/DXGYfhAcTmeSBvceIIGkTVjE8Uu3LIslnFoEnIpADEme9lgtrrBJ1qnhsGqjQOepdiZ8zVpHh304TvANUEy7wZCcpXfqx386s8M4CM6patDN4BNdeegJp8nlHnpXLagc9fudqluPBK5vykEcqxjeDPhy5uZMgy97Ou5MRqR3vEa8uWtU0xlvk677DWnXNTJj0n61Azf8AUvqaJ2lV1Ezp5DI4ZKddxi7ydvyhgdf7RP8AFVb3FkHJpnXuXCSZ3Jy6nrNOuXPBh4mZH0qtcuz+Yeo+xRAChRV3hfHFFwMUJADaMpE7jnB6z0oJiOJX2acmYk7m4AABsBMmB85k86mZwefofrULXOp58j5b04AHRMSapQm7f/Tb/wB//rSpdung/wAv5pUfRJhJCoEKsDp/FSZ+WnmT9K5SqZTqW3ck7iNfGplvQOX7fSlSoI9FYTFaHT5H+KcMZSpUFxXRjDzJHn+0138TG5PmaVKgl6Jpvjed/hTe2E70qVcuUlxx/iohdnTLG9KlXKgChuJOvh1qJrZAgHxM12lRsrqChKTznT7NcbTT61ylTJSFw4cHx+ddpUqFlHaF/9k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55575" y="-395288"/>
            <a:ext cx="123825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60" name="Picture 8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480060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Take Home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371600"/>
            <a:ext cx="8305800" cy="48006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More water does not always yield better plant performance</a:t>
            </a:r>
          </a:p>
          <a:p>
            <a:pPr lvl="1" eaLnBrk="1" hangingPunct="1"/>
            <a:r>
              <a:rPr lang="en-US" smtClean="0">
                <a:effectLst/>
                <a:cs typeface="Tahoma" pitchFamily="34" charset="0"/>
              </a:rPr>
              <a:t>Water </a:t>
            </a:r>
            <a:r>
              <a:rPr lang="en-US" i="1" smtClean="0">
                <a:effectLst/>
                <a:cs typeface="Tahoma" pitchFamily="34" charset="0"/>
              </a:rPr>
              <a:t>Use</a:t>
            </a:r>
            <a:r>
              <a:rPr lang="en-US" smtClean="0">
                <a:effectLst/>
                <a:cs typeface="Tahoma" pitchFamily="34" charset="0"/>
              </a:rPr>
              <a:t> ≠ Water </a:t>
            </a:r>
            <a:r>
              <a:rPr lang="en-US" i="1" smtClean="0">
                <a:effectLst/>
                <a:cs typeface="Tahoma" pitchFamily="34" charset="0"/>
              </a:rPr>
              <a:t>Need</a:t>
            </a:r>
            <a:endParaRPr lang="en-US" smtClean="0">
              <a:effectLst/>
              <a:cs typeface="Tahoma" pitchFamily="34" charset="0"/>
            </a:endParaRPr>
          </a:p>
          <a:p>
            <a:pPr eaLnBrk="1" hangingPunct="1"/>
            <a:r>
              <a:rPr lang="en-US" smtClean="0">
                <a:cs typeface="Tahoma" pitchFamily="34" charset="0"/>
              </a:rPr>
              <a:t>WUCOLS unreliable – false precision</a:t>
            </a:r>
          </a:p>
          <a:p>
            <a:pPr lvl="1" eaLnBrk="1" hangingPunct="1"/>
            <a:r>
              <a:rPr lang="en-US" smtClean="0">
                <a:cs typeface="Tahoma" pitchFamily="34" charset="0"/>
              </a:rPr>
              <a:t>≈30% match + ≈ 30% partial match</a:t>
            </a:r>
          </a:p>
          <a:p>
            <a:pPr lvl="1" eaLnBrk="1" hangingPunct="1"/>
            <a:r>
              <a:rPr lang="en-US" smtClean="0">
                <a:cs typeface="Tahoma" pitchFamily="34" charset="0"/>
              </a:rPr>
              <a:t>≈ 40% disagreement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Budget 50%-60% ETo for non-turf plantings</a:t>
            </a:r>
          </a:p>
          <a:p>
            <a:pPr lvl="1" eaLnBrk="1" hangingPunct="1"/>
            <a:r>
              <a:rPr lang="en-US" smtClean="0">
                <a:effectLst/>
                <a:cs typeface="Tahoma" pitchFamily="34" charset="0"/>
              </a:rPr>
              <a:t>Exact PFs not needed for water budgeting</a:t>
            </a:r>
          </a:p>
          <a:p>
            <a:pPr lvl="1" eaLnBrk="1" hangingPunct="1"/>
            <a:r>
              <a:rPr lang="en-US" smtClean="0">
                <a:effectLst/>
                <a:cs typeface="Tahoma" pitchFamily="34" charset="0"/>
              </a:rPr>
              <a:t>Adjust to meet expectations</a:t>
            </a:r>
          </a:p>
        </p:txBody>
      </p:sp>
      <p:sp>
        <p:nvSpPr>
          <p:cNvPr id="328707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David Shaw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dshaw@ucdavis.edu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760-752-4720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30754" name="Content Placeholder 5"/>
          <p:cNvSpPr>
            <a:spLocks noGrp="1"/>
          </p:cNvSpPr>
          <p:nvPr>
            <p:ph idx="4294967295"/>
          </p:nvPr>
        </p:nvSpPr>
        <p:spPr>
          <a:xfrm>
            <a:off x="533400" y="2438400"/>
            <a:ext cx="8229600" cy="3230563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latin typeface="Tahoma" pitchFamily="34" charset="0"/>
                <a:cs typeface="Tahoma" pitchFamily="34" charset="0"/>
              </a:rPr>
              <a:t>Dennis Pittenger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cs typeface="Tahoma" pitchFamily="34" charset="0"/>
              </a:rPr>
              <a:t>www.ucanr.org.landscapewater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cs typeface="Tahoma" pitchFamily="34" charset="0"/>
                <a:hlinkClick r:id="rId4"/>
              </a:rPr>
              <a:t>www.ucanr.org.plantfactors</a:t>
            </a:r>
            <a:endParaRPr lang="en-US" smtClean="0"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cs typeface="Tahoma" pitchFamily="34" charset="0"/>
                <a:hlinkClick r:id="rId5"/>
              </a:rPr>
              <a:t>dennis.pittenger@ucr.edu</a:t>
            </a:r>
            <a:endParaRPr lang="en-US" smtClean="0"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cs typeface="Tahoma" pitchFamily="34" charset="0"/>
              </a:rPr>
              <a:t>951.827.3320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mtClean="0"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mtClean="0">
              <a:cs typeface="Tahoma" pitchFamily="34" charset="0"/>
            </a:endParaRPr>
          </a:p>
        </p:txBody>
      </p:sp>
      <p:sp>
        <p:nvSpPr>
          <p:cNvPr id="330755" name="Footer Placeholder 3"/>
          <p:cNvSpPr txBox="1">
            <a:spLocks noGrp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Content Placeholder 10" descr="Residential irr squ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438400"/>
            <a:ext cx="4038600" cy="3032125"/>
          </a:xfrm>
        </p:spPr>
      </p:pic>
      <p:sp>
        <p:nvSpPr>
          <p:cNvPr id="9" name="Text Placeholder 8"/>
          <p:cNvSpPr>
            <a:spLocks noGrp="1"/>
          </p:cNvSpPr>
          <p:nvPr>
            <p:ph sz="half" idx="2"/>
          </p:nvPr>
        </p:nvSpPr>
        <p:spPr>
          <a:xfrm>
            <a:off x="381000" y="1905000"/>
            <a:ext cx="4343400" cy="43434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State &amp; local conservation ordinances 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Days of week restrictions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Water budgets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Smart irrig’n. controllers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‘Green’ building &amp; development codes 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U.S. EPA ‘Water Sense’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cs typeface="Tahoma" pitchFamily="34" charset="0"/>
            </a:endParaRPr>
          </a:p>
          <a:p>
            <a:pPr eaLnBrk="1" hangingPunct="1"/>
            <a:endParaRPr lang="en-US" smtClean="0"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Demand for Climate-based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Plant Water Needs Data </a:t>
            </a:r>
            <a:endParaRPr lang="en-US" dirty="0"/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352800" y="6172200"/>
            <a:ext cx="5562600" cy="476250"/>
          </a:xfrm>
          <a:noFill/>
        </p:spPr>
        <p:txBody>
          <a:bodyPr/>
          <a:lstStyle/>
          <a:p>
            <a:r>
              <a:rPr lang="en-US" b="1" smtClean="0"/>
              <a:t>Center for Landscape &amp; Urban Horticulture</a:t>
            </a:r>
          </a:p>
          <a:p>
            <a:r>
              <a:rPr lang="en-US" smtClean="0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4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b="1" smtClean="0"/>
              <a:t>Center for Landscape &amp; Urban Horticulture</a:t>
            </a:r>
          </a:p>
          <a:p>
            <a:r>
              <a:rPr lang="en-US" smtClean="0"/>
              <a:t>University of California Cooperative Extension</a:t>
            </a:r>
          </a:p>
        </p:txBody>
      </p:sp>
      <p:sp>
        <p:nvSpPr>
          <p:cNvPr id="34818" name="Footer Placeholder 4"/>
          <p:cNvSpPr txBox="1">
            <a:spLocks noGrp="1"/>
          </p:cNvSpPr>
          <p:nvPr/>
        </p:nvSpPr>
        <p:spPr bwMode="auto">
          <a:xfrm>
            <a:off x="8229600" y="624840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400" b="1" i="1">
              <a:latin typeface="Garamond" pitchFamily="18" charset="0"/>
            </a:endParaRPr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Estimating Plant Water Needs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Define a reference for plant water use that is a function of climate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ffectLst/>
                <a:cs typeface="Tahoma" pitchFamily="34" charset="0"/>
              </a:rPr>
              <a:t>Reference ET (ETo)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Compare water needed to maintain given plant with reference amount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Express plant water need as % of 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ffectLst/>
                <a:cs typeface="Tahoma" pitchFamily="34" charset="0"/>
              </a:rPr>
              <a:t>Plant Factor (PF)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ffectLst/>
                <a:cs typeface="Tahoma" pitchFamily="34" charset="0"/>
              </a:rPr>
              <a:t>Crop Coefficient (Kc)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4"/>
          <p:cNvSpPr txBox="1">
            <a:spLocks noGrp="1" noChangeArrowheads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36866" name="Footer Placeholder 4"/>
          <p:cNvSpPr txBox="1">
            <a:spLocks noGrp="1"/>
          </p:cNvSpPr>
          <p:nvPr/>
        </p:nvSpPr>
        <p:spPr bwMode="auto">
          <a:xfrm>
            <a:off x="8305800" y="6248400"/>
            <a:ext cx="381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400" b="1" i="1">
              <a:latin typeface="Garamond" pitchFamily="18" charset="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Assumptions of ETo, </a:t>
            </a:r>
            <a:br>
              <a:rPr lang="en-US" sz="3600"/>
            </a:br>
            <a:r>
              <a:rPr lang="en-US" sz="3600"/>
              <a:t>Crop Coefficients &amp; Plant Factors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09800"/>
            <a:ext cx="8610600" cy="3886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Plant water need changes in lockstep with changes in ETo  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ETo ×</a:t>
            </a:r>
            <a:r>
              <a:rPr lang="en-US" i="1" smtClean="0">
                <a:cs typeface="Tahoma" pitchFamily="34" charset="0"/>
              </a:rPr>
              <a:t> Kc</a:t>
            </a:r>
            <a:r>
              <a:rPr lang="en-US" smtClean="0">
                <a:cs typeface="Tahoma" pitchFamily="34" charset="0"/>
              </a:rPr>
              <a:t> = Amt. of water needed for </a:t>
            </a:r>
            <a:r>
              <a:rPr lang="en-US" i="1" smtClean="0">
                <a:cs typeface="Tahoma" pitchFamily="34" charset="0"/>
              </a:rPr>
              <a:t>optimum</a:t>
            </a:r>
            <a:r>
              <a:rPr lang="en-US" smtClean="0">
                <a:cs typeface="Tahoma" pitchFamily="34" charset="0"/>
              </a:rPr>
              <a:t> 				growth or yield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ETo × </a:t>
            </a:r>
            <a:r>
              <a:rPr lang="en-US" i="1" smtClean="0">
                <a:cs typeface="Tahoma" pitchFamily="34" charset="0"/>
              </a:rPr>
              <a:t>PF</a:t>
            </a:r>
            <a:r>
              <a:rPr lang="en-US" smtClean="0">
                <a:cs typeface="Tahoma" pitchFamily="34" charset="0"/>
              </a:rPr>
              <a:t> = Amt. of water needed for </a:t>
            </a:r>
            <a:r>
              <a:rPr lang="en-US" i="1" smtClean="0">
                <a:cs typeface="Tahoma" pitchFamily="34" charset="0"/>
              </a:rPr>
              <a:t>acceptable 			</a:t>
            </a:r>
            <a:r>
              <a:rPr lang="en-US" smtClean="0">
                <a:cs typeface="Tahoma" pitchFamily="34" charset="0"/>
              </a:rPr>
              <a:t>level of appearance, growth, or				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5"/>
          <p:cNvSpPr txBox="1">
            <a:spLocks noGrp="1"/>
          </p:cNvSpPr>
          <p:nvPr/>
        </p:nvSpPr>
        <p:spPr bwMode="auto">
          <a:xfrm>
            <a:off x="5257800" y="6248400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r>
              <a:rPr lang="en-US" sz="1200" b="1">
                <a:latin typeface="Calibri" pitchFamily="34" charset="0"/>
              </a:rPr>
              <a:t>Center For Landscape &amp; Urban Horticulture 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Kc</a:t>
            </a:r>
            <a:r>
              <a:rPr lang="en-US" dirty="0" smtClean="0"/>
              <a:t> &amp; PF Estimates for Landscape Plants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057400"/>
            <a:ext cx="53340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ea typeface="+mn-ea"/>
              </a:rPr>
              <a:t>Turfgrass</a:t>
            </a:r>
            <a:r>
              <a:rPr lang="en-US" sz="2800" dirty="0" smtClean="0">
                <a:ea typeface="+mn-ea"/>
              </a:rPr>
              <a:t> </a:t>
            </a:r>
            <a:r>
              <a:rPr lang="en-US" sz="2800" dirty="0" err="1" smtClean="0">
                <a:ea typeface="+mn-ea"/>
              </a:rPr>
              <a:t>Kc’s</a:t>
            </a:r>
            <a:r>
              <a:rPr lang="en-US" sz="2800" dirty="0" smtClean="0">
                <a:ea typeface="+mn-ea"/>
              </a:rPr>
              <a:t> developed 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No true </a:t>
            </a:r>
            <a:r>
              <a:rPr lang="en-US" sz="2800" dirty="0" err="1" smtClean="0">
                <a:ea typeface="+mn-ea"/>
              </a:rPr>
              <a:t>Kc’s</a:t>
            </a:r>
            <a:r>
              <a:rPr lang="en-US" sz="2800" dirty="0" smtClean="0">
                <a:ea typeface="+mn-ea"/>
              </a:rPr>
              <a:t> for landscape plants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Few reliable PFs for landscape plants</a:t>
            </a:r>
          </a:p>
          <a:p>
            <a:pPr eaLnBrk="1" hangingPunct="1">
              <a:defRPr/>
            </a:pPr>
            <a:r>
              <a:rPr lang="en-US" sz="2800" dirty="0" smtClean="0">
                <a:ea typeface="+mn-ea"/>
              </a:rPr>
              <a:t>WUCOLS &amp; Landscape </a:t>
            </a:r>
            <a:r>
              <a:rPr lang="en-US" sz="2800" dirty="0" err="1" smtClean="0">
                <a:ea typeface="+mn-ea"/>
              </a:rPr>
              <a:t>Coeff</a:t>
            </a:r>
            <a:r>
              <a:rPr lang="en-US" sz="2800" dirty="0" smtClean="0">
                <a:ea typeface="+mn-ea"/>
              </a:rPr>
              <a:t>. (K</a:t>
            </a:r>
            <a:r>
              <a:rPr lang="en-US" sz="2800" baseline="-25000" dirty="0" smtClean="0">
                <a:ea typeface="+mn-ea"/>
              </a:rPr>
              <a:t>L</a:t>
            </a:r>
            <a:r>
              <a:rPr lang="en-US" sz="2800" dirty="0" smtClean="0">
                <a:ea typeface="+mn-ea"/>
              </a:rPr>
              <a:t>)</a:t>
            </a:r>
          </a:p>
          <a:p>
            <a:pPr lvl="1" eaLnBrk="1" hangingPunct="1">
              <a:defRPr/>
            </a:pPr>
            <a:r>
              <a:rPr lang="en-US" sz="2400" dirty="0" smtClean="0"/>
              <a:t>Not research-based</a:t>
            </a:r>
          </a:p>
        </p:txBody>
      </p:sp>
      <p:pic>
        <p:nvPicPr>
          <p:cNvPr id="212996" name="Picture 4">
            <a:hlinkClick r:id="" action="ppaction://noaction" highlightClick="1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2133600"/>
            <a:ext cx="2687638" cy="3832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Landscape Plants</a:t>
            </a:r>
            <a:br>
              <a:rPr lang="en-US" smtClean="0"/>
            </a:br>
            <a:r>
              <a:rPr lang="en-US" sz="3600" smtClean="0"/>
              <a:t>Water </a:t>
            </a:r>
            <a:r>
              <a:rPr lang="en-US" sz="3600" b="1" i="1" smtClean="0"/>
              <a:t>Use</a:t>
            </a:r>
            <a:r>
              <a:rPr lang="en-US" sz="3600" smtClean="0"/>
              <a:t> ≠ Water </a:t>
            </a:r>
            <a:r>
              <a:rPr lang="en-US" sz="3600" b="1" i="1" smtClean="0"/>
              <a:t>Need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2362200"/>
            <a:ext cx="4495800" cy="3429000"/>
          </a:xfrm>
        </p:spPr>
        <p:txBody>
          <a:bodyPr/>
          <a:lstStyle/>
          <a:p>
            <a:pPr eaLnBrk="1" hangingPunct="1"/>
            <a:r>
              <a:rPr lang="en-US" smtClean="0"/>
              <a:t>May use more water than needed to meet expectations</a:t>
            </a:r>
          </a:p>
          <a:p>
            <a:pPr eaLnBrk="1" hangingPunct="1"/>
            <a:r>
              <a:rPr lang="en-US" smtClean="0"/>
              <a:t>PF is a selected from a </a:t>
            </a:r>
            <a:r>
              <a:rPr lang="en-US" smtClean="0">
                <a:solidFill>
                  <a:srgbClr val="FFFF00"/>
                </a:solidFill>
              </a:rPr>
              <a:t>range</a:t>
            </a:r>
            <a:r>
              <a:rPr lang="en-US" smtClean="0"/>
              <a:t> of values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4000"/>
          </a:blip>
          <a:srcRect/>
          <a:stretch>
            <a:fillRect/>
          </a:stretch>
        </p:blipFill>
        <p:spPr>
          <a:xfrm>
            <a:off x="4953000" y="2286000"/>
            <a:ext cx="3857625" cy="2595563"/>
          </a:xfrm>
        </p:spPr>
      </p:pic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/>
              <a:t>Center for Landscape &amp; Urban Horticulture</a:t>
            </a:r>
          </a:p>
          <a:p>
            <a:r>
              <a:rPr lang="en-US" smtClean="0"/>
              <a:t>University of California Cooperative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4"/>
          <p:cNvSpPr>
            <a:spLocks noGrp="1" noChangeArrowheads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b="1" smtClean="0"/>
              <a:t>Center for Landscape &amp; Urban Horticulture</a:t>
            </a:r>
          </a:p>
          <a:p>
            <a:r>
              <a:rPr lang="en-US" smtClean="0"/>
              <a:t>University of California Cooperative Extension</a:t>
            </a:r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Our Research Approach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Minimum water needed for acceptable performance/appearance (%ETo = PF)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Apply multiple % ETo treatments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Irrigate when: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l-GR" smtClean="0">
                <a:cs typeface="Tahoma" pitchFamily="34" charset="0"/>
              </a:rPr>
              <a:t>Σ</a:t>
            </a:r>
            <a:r>
              <a:rPr lang="en-US" sz="2800" smtClean="0">
                <a:cs typeface="Tahoma" pitchFamily="34" charset="0"/>
              </a:rPr>
              <a:t>(daily ETo × trtmt. %) = depletion target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Evaluate plant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Aesthetics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Growth</a:t>
            </a:r>
            <a:r>
              <a:rPr lang="en-US" sz="2400" smtClean="0">
                <a:cs typeface="Tahom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sz="900" smtClean="0">
              <a:cs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Field Studies on Landscape Plants’</a:t>
            </a:r>
            <a:br>
              <a:rPr lang="en-US" dirty="0" smtClean="0"/>
            </a:br>
            <a:r>
              <a:rPr lang="en-US" dirty="0" smtClean="0"/>
              <a:t>Water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Tahoma" pitchFamily="34" charset="0"/>
              </a:rPr>
              <a:t>79 plant species to date</a:t>
            </a:r>
          </a:p>
          <a:p>
            <a:pPr lvl="1" eaLnBrk="1" hangingPunct="1">
              <a:defRPr/>
            </a:pPr>
            <a:r>
              <a:rPr lang="en-US" smtClean="0">
                <a:cs typeface="Tahoma" pitchFamily="34" charset="0"/>
              </a:rPr>
              <a:t>33 trees, 12 groundcovers, 34 shrubs</a:t>
            </a:r>
          </a:p>
          <a:p>
            <a:pPr eaLnBrk="1" hangingPunct="1">
              <a:defRPr/>
            </a:pPr>
            <a:r>
              <a:rPr lang="en-US" smtClean="0">
                <a:cs typeface="Tahoma" pitchFamily="34" charset="0"/>
              </a:rPr>
              <a:t>Mulch water “use”</a:t>
            </a:r>
          </a:p>
          <a:p>
            <a:pPr eaLnBrk="1" hangingPunct="1">
              <a:defRPr/>
            </a:pPr>
            <a:r>
              <a:rPr lang="en-US" smtClean="0">
                <a:cs typeface="Tahoma" pitchFamily="34" charset="0"/>
              </a:rPr>
              <a:t>Locations – no summer rainfall</a:t>
            </a:r>
          </a:p>
          <a:p>
            <a:pPr lvl="1" eaLnBrk="1" hangingPunct="1">
              <a:defRPr/>
            </a:pPr>
            <a:r>
              <a:rPr lang="en-US" smtClean="0">
                <a:cs typeface="Tahoma" pitchFamily="34" charset="0"/>
              </a:rPr>
              <a:t>Inland valley – 28 trees</a:t>
            </a:r>
          </a:p>
          <a:p>
            <a:pPr lvl="1" eaLnBrk="1" hangingPunct="1">
              <a:defRPr/>
            </a:pPr>
            <a:r>
              <a:rPr lang="en-US" smtClean="0">
                <a:cs typeface="Tahoma" pitchFamily="34" charset="0"/>
              </a:rPr>
              <a:t>South Coastal – 28 shrubs, 9 groundcovers, 5 trees</a:t>
            </a:r>
          </a:p>
          <a:p>
            <a:pPr lvl="1" eaLnBrk="1" hangingPunct="1">
              <a:defRPr/>
            </a:pPr>
            <a:r>
              <a:rPr lang="en-US" smtClean="0">
                <a:cs typeface="Tahoma" pitchFamily="34" charset="0"/>
              </a:rPr>
              <a:t>Low Desert – 6 shrubs,  3 groundcovers</a:t>
            </a:r>
          </a:p>
          <a:p>
            <a:pPr eaLnBrk="1" hangingPunct="1">
              <a:defRPr/>
            </a:pPr>
            <a:endParaRPr lang="en-US" smtClean="0">
              <a:cs typeface="Tahoma" pitchFamily="34" charset="0"/>
            </a:endParaRPr>
          </a:p>
        </p:txBody>
      </p:sp>
      <p:sp>
        <p:nvSpPr>
          <p:cNvPr id="45059" name="Footer Placeholder 6"/>
          <p:cNvSpPr txBox="1">
            <a:spLocks noGrp="1"/>
          </p:cNvSpPr>
          <p:nvPr/>
        </p:nvSpPr>
        <p:spPr bwMode="auto">
          <a:xfrm>
            <a:off x="3124200" y="624840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1200">
              <a:latin typeface="Calibri" pitchFamily="34" charset="0"/>
            </a:endParaRPr>
          </a:p>
          <a:p>
            <a:pPr algn="r"/>
            <a:r>
              <a:rPr lang="en-US" sz="1200" b="1">
                <a:latin typeface="Calibri" pitchFamily="34" charset="0"/>
              </a:rPr>
              <a:t>Center for Landscape &amp; Urban Horticulture</a:t>
            </a:r>
          </a:p>
          <a:p>
            <a:pPr algn="r"/>
            <a:r>
              <a:rPr lang="en-US" sz="1200">
                <a:latin typeface="Calibri" pitchFamily="34" charset="0"/>
              </a:rPr>
              <a:t>University of California Cooperative Extension</a:t>
            </a:r>
            <a:endParaRPr lang="en-US" sz="1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scape Irr Whshp 2005">
  <a:themeElements>
    <a:clrScheme name="1_Lscape Irr Whshp 200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scape Irr Whshp 200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scape Irr Whshp 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cape Irr Whshp 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cape Irr Whshp 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cape Irr Whshp 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cape Irr Whshp 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scape Irr Whshp 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scape Irr Whshp 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scape Irr Whshp 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scape Irr Whshp 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scape Irr Whshp 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scape Irr Whshp 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scape Irr Whshp 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691</Words>
  <Application>Microsoft Office PowerPoint</Application>
  <PresentationFormat>On-screen Show (4:3)</PresentationFormat>
  <Paragraphs>154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24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54" baseType="lpstr">
      <vt:lpstr>Arial</vt:lpstr>
      <vt:lpstr>Tahoma</vt:lpstr>
      <vt:lpstr>Calibri</vt:lpstr>
      <vt:lpstr>Wingdings</vt:lpstr>
      <vt:lpstr>Garamond</vt:lpstr>
      <vt:lpstr>Book Antiqua</vt:lpstr>
      <vt:lpstr>Stream</vt:lpstr>
      <vt:lpstr>1_Lscape Irr Whshp 2005</vt:lpstr>
      <vt:lpstr>Stream</vt:lpstr>
      <vt:lpstr>Stream</vt:lpstr>
      <vt:lpstr>Stream</vt:lpstr>
      <vt:lpstr>Stream</vt:lpstr>
      <vt:lpstr>Stream</vt:lpstr>
      <vt:lpstr>Stream</vt:lpstr>
      <vt:lpstr>Stream</vt:lpstr>
      <vt:lpstr>Stream</vt:lpstr>
      <vt:lpstr>Stream</vt:lpstr>
      <vt:lpstr>Stream</vt:lpstr>
      <vt:lpstr>Stream</vt:lpstr>
      <vt:lpstr>1_Lscape Irr Whshp 2005</vt:lpstr>
      <vt:lpstr>1_Lscape Irr Whshp 2005</vt:lpstr>
      <vt:lpstr>1_Lscape Irr Whshp 2005</vt:lpstr>
      <vt:lpstr>1_Lscape Irr Whshp 2005</vt:lpstr>
      <vt:lpstr>1_Lscape Irr Whshp 2005</vt:lpstr>
      <vt:lpstr>1_Lscape Irr Whshp 2005</vt:lpstr>
      <vt:lpstr>1_Lscape Irr Whshp 2005</vt:lpstr>
      <vt:lpstr>1_Lscape Irr Whshp 2005</vt:lpstr>
      <vt:lpstr>1_Lscape Irr Whshp 2005</vt:lpstr>
      <vt:lpstr>1_Lscape Irr Whshp 2005</vt:lpstr>
      <vt:lpstr>1_Lscape Irr Whshp 2005</vt:lpstr>
      <vt:lpstr>CorelPhotoPaint.Image.8</vt:lpstr>
      <vt:lpstr>Worksheet</vt:lpstr>
      <vt:lpstr>Chart</vt:lpstr>
      <vt:lpstr>Estimating Water Needs of Urban Landscapes</vt:lpstr>
      <vt:lpstr>Importance of Landscape Water </vt:lpstr>
      <vt:lpstr>Demand for Climate-based  Plant Water Needs Data </vt:lpstr>
      <vt:lpstr>Estimating Plant Water Needs</vt:lpstr>
      <vt:lpstr>Assumptions of ETo,  Crop Coefficients &amp; Plant Factors</vt:lpstr>
      <vt:lpstr>Kc &amp; PF Estimates for Landscape Plants</vt:lpstr>
      <vt:lpstr>Landscape Plants Water Use ≠ Water Need</vt:lpstr>
      <vt:lpstr>Our Research Approach</vt:lpstr>
      <vt:lpstr>Field Studies on Landscape Plants’ Water Needs</vt:lpstr>
      <vt:lpstr>General Findings</vt:lpstr>
      <vt:lpstr>Phormium tenax Aesthetic Quality Ratings</vt:lpstr>
      <vt:lpstr> Phormium tenax </vt:lpstr>
      <vt:lpstr>Raphiolepis indica Aesthetic Quality Ratings</vt:lpstr>
      <vt:lpstr>Pyracantha ‘Santa Cruz’ Aesthetic Quality Ratings</vt:lpstr>
      <vt:lpstr>Salvia leucantha  Aesthetic Quality Ratings</vt:lpstr>
      <vt:lpstr>Slide 16</vt:lpstr>
      <vt:lpstr>Groundcovers, Trees, Shrubs</vt:lpstr>
      <vt:lpstr>Climate-based Water Budgets</vt:lpstr>
      <vt:lpstr>Using &amp; Adjusting PF &amp; Kc Values</vt:lpstr>
      <vt:lpstr>Take Home </vt:lpstr>
      <vt:lpstr>David Shaw dshaw@ucdavis.edu 760-752-4720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Pittenger</dc:creator>
  <cp:lastModifiedBy>L Austell</cp:lastModifiedBy>
  <cp:revision>136</cp:revision>
  <dcterms:created xsi:type="dcterms:W3CDTF">2010-07-23T19:21:56Z</dcterms:created>
  <dcterms:modified xsi:type="dcterms:W3CDTF">2011-08-09T18:08:30Z</dcterms:modified>
</cp:coreProperties>
</file>